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63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95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5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1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2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1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70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2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4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6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9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2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5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5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2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2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5700-B7BB-410C-9A96-8AA91812303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1D44F-B292-4D08-BE70-5EF2FEDAF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7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90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2397"/>
          <a:stretch/>
        </p:blipFill>
        <p:spPr>
          <a:xfrm>
            <a:off x="-1" y="0"/>
            <a:ext cx="1178269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57554" y="1254035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/>
              <a:t>Genesis 10.1-11.9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57891"/>
            <a:ext cx="5529943" cy="400110"/>
          </a:xfrm>
          <a:prstGeom prst="rect">
            <a:avLst/>
          </a:prstGeom>
          <a:solidFill>
            <a:srgbClr val="663300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painting by Gillis Van </a:t>
            </a:r>
            <a:r>
              <a:rPr lang="en-US" sz="2000" dirty="0" err="1">
                <a:solidFill>
                  <a:schemeClr val="bg1"/>
                </a:solidFill>
              </a:rPr>
              <a:t>Valckenborch</a:t>
            </a:r>
            <a:r>
              <a:rPr lang="en-US" sz="2000" dirty="0">
                <a:solidFill>
                  <a:schemeClr val="bg1"/>
                </a:solidFill>
              </a:rPr>
              <a:t>; wikigallery.org</a:t>
            </a:r>
          </a:p>
        </p:txBody>
      </p:sp>
    </p:spTree>
    <p:extLst>
      <p:ext uri="{BB962C8B-B14F-4D97-AF65-F5344CB8AC3E}">
        <p14:creationId xmlns:p14="http://schemas.microsoft.com/office/powerpoint/2010/main" val="308069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44754"/>
          </a:xfrm>
          <a:prstGeom prst="rect">
            <a:avLst/>
          </a:prstGeom>
        </p:spPr>
      </p:pic>
      <p:sp>
        <p:nvSpPr>
          <p:cNvPr id="3" name="5-Point Star 2"/>
          <p:cNvSpPr/>
          <p:nvPr/>
        </p:nvSpPr>
        <p:spPr>
          <a:xfrm>
            <a:off x="8943110" y="1506682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4118264" y="1678131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3037610" y="1065067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7048501" y="-20783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4951269" y="1210538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457085" y="1298862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5891645" y="945573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8149937" y="831270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4764233" y="1766453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5895976" y="1974273"/>
            <a:ext cx="519545" cy="467591"/>
          </a:xfrm>
          <a:prstGeom prst="star5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01883" y="-1517072"/>
            <a:ext cx="9933709" cy="4135582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40778" y="312589"/>
            <a:ext cx="2951018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Japheth’s Family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5576456" y="3077155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6211165" y="4601155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4504460" y="2797326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3344141" y="2908446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6976630" y="3505353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8196696" y="5059801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8683337" y="5718482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5951392" y="5718481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7630392" y="6186072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6294291" y="2473039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04454" y="2401747"/>
            <a:ext cx="8385464" cy="5960079"/>
          </a:xfrm>
          <a:prstGeom prst="ellipse">
            <a:avLst/>
          </a:prstGeom>
          <a:noFill/>
          <a:ln w="508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57154" y="3883835"/>
            <a:ext cx="2422814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Ham’s Family</a:t>
            </a:r>
          </a:p>
        </p:txBody>
      </p:sp>
      <p:sp>
        <p:nvSpPr>
          <p:cNvPr id="27" name="5-Point Star 26"/>
          <p:cNvSpPr/>
          <p:nvPr/>
        </p:nvSpPr>
        <p:spPr>
          <a:xfrm>
            <a:off x="10148456" y="2000248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8993331" y="5425500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9403773" y="3739148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7977620" y="4669001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7811367" y="1923764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>
            <a:off x="7091797" y="1755341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9239684" y="2340125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9663546" y="5237037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6624206" y="2022480"/>
            <a:ext cx="519545" cy="467591"/>
          </a:xfrm>
          <a:prstGeom prst="star5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457085" y="625623"/>
            <a:ext cx="5472113" cy="5599862"/>
          </a:xfrm>
          <a:prstGeom prst="ellipse">
            <a:avLst/>
          </a:prstGeom>
          <a:noFill/>
          <a:ln w="508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400057" y="2997778"/>
            <a:ext cx="274839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Shem’s Family</a:t>
            </a:r>
          </a:p>
        </p:txBody>
      </p:sp>
      <p:sp>
        <p:nvSpPr>
          <p:cNvPr id="39" name="5-Point Star 23">
            <a:extLst>
              <a:ext uri="{FF2B5EF4-FFF2-40B4-BE49-F238E27FC236}">
                <a16:creationId xmlns:a16="http://schemas.microsoft.com/office/drawing/2014/main" id="{3B5C9B90-A481-481C-8355-8A99935603E7}"/>
              </a:ext>
            </a:extLst>
          </p:cNvPr>
          <p:cNvSpPr/>
          <p:nvPr/>
        </p:nvSpPr>
        <p:spPr>
          <a:xfrm>
            <a:off x="8149722" y="1574574"/>
            <a:ext cx="519545" cy="467591"/>
          </a:xfrm>
          <a:prstGeom prst="star5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06B352-3CC3-4D97-875D-927626843637}"/>
              </a:ext>
            </a:extLst>
          </p:cNvPr>
          <p:cNvSpPr txBox="1"/>
          <p:nvPr/>
        </p:nvSpPr>
        <p:spPr>
          <a:xfrm>
            <a:off x="1524000" y="4530437"/>
            <a:ext cx="3113808" cy="10156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Base Map Template from </a:t>
            </a:r>
            <a:r>
              <a:rPr lang="en-US" sz="2000" i="1" dirty="0"/>
              <a:t>Zondervan Atlas of the Bible </a:t>
            </a:r>
            <a:r>
              <a:rPr lang="en-US" sz="2000" dirty="0"/>
              <a:t>by Carl Rasmussen</a:t>
            </a:r>
          </a:p>
        </p:txBody>
      </p:sp>
    </p:spTree>
    <p:extLst>
      <p:ext uri="{BB962C8B-B14F-4D97-AF65-F5344CB8AC3E}">
        <p14:creationId xmlns:p14="http://schemas.microsoft.com/office/powerpoint/2010/main" val="385766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24304B73-F532-4E64-9804-7F38EE452DC7}"/>
              </a:ext>
            </a:extLst>
          </p:cNvPr>
          <p:cNvGrpSpPr/>
          <p:nvPr/>
        </p:nvGrpSpPr>
        <p:grpSpPr>
          <a:xfrm>
            <a:off x="0" y="0"/>
            <a:ext cx="9144001" cy="6865537"/>
            <a:chOff x="1524000" y="-20783"/>
            <a:chExt cx="9144001" cy="686553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0"/>
              <a:ext cx="9144000" cy="6844754"/>
            </a:xfrm>
            <a:prstGeom prst="rect">
              <a:avLst/>
            </a:prstGeom>
          </p:spPr>
        </p:pic>
        <p:sp>
          <p:nvSpPr>
            <p:cNvPr id="3" name="5-Point Star 2"/>
            <p:cNvSpPr/>
            <p:nvPr/>
          </p:nvSpPr>
          <p:spPr>
            <a:xfrm>
              <a:off x="8943110" y="150668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5-Point Star 3"/>
            <p:cNvSpPr/>
            <p:nvPr/>
          </p:nvSpPr>
          <p:spPr>
            <a:xfrm>
              <a:off x="4118264" y="1678131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037610" y="1065067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7048501" y="-2078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4951269" y="1210538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457085" y="129886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5891645" y="9455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8149937" y="831270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4764233" y="176645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5895976" y="19742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40778" y="312589"/>
              <a:ext cx="2951018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Japheth’s Family</a:t>
              </a: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5576456" y="3077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6211165" y="4601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4504460" y="279732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3344141" y="290844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6976630" y="3505353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8196696" y="505980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8683337" y="571848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5951392" y="571848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7630392" y="618607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5-Point Star 23"/>
            <p:cNvSpPr/>
            <p:nvPr/>
          </p:nvSpPr>
          <p:spPr>
            <a:xfrm>
              <a:off x="6294291" y="2473039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57154" y="3883835"/>
              <a:ext cx="2422814" cy="58477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Ham’s Family</a:t>
              </a:r>
            </a:p>
          </p:txBody>
        </p:sp>
        <p:sp>
          <p:nvSpPr>
            <p:cNvPr id="27" name="5-Point Star 26"/>
            <p:cNvSpPr/>
            <p:nvPr/>
          </p:nvSpPr>
          <p:spPr>
            <a:xfrm>
              <a:off x="10148456" y="2000248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5-Point Star 27"/>
            <p:cNvSpPr/>
            <p:nvPr/>
          </p:nvSpPr>
          <p:spPr>
            <a:xfrm>
              <a:off x="8993331" y="5425500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5-Point Star 28"/>
            <p:cNvSpPr/>
            <p:nvPr/>
          </p:nvSpPr>
          <p:spPr>
            <a:xfrm>
              <a:off x="9403773" y="3739148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5-Point Star 29"/>
            <p:cNvSpPr/>
            <p:nvPr/>
          </p:nvSpPr>
          <p:spPr>
            <a:xfrm>
              <a:off x="7977620" y="4669001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7811367" y="1923764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7091797" y="1755341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5-Point Star 32"/>
            <p:cNvSpPr/>
            <p:nvPr/>
          </p:nvSpPr>
          <p:spPr>
            <a:xfrm>
              <a:off x="9239684" y="2340125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9663546" y="5237037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6624206" y="2022480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5-Point Star 23">
              <a:extLst>
                <a:ext uri="{FF2B5EF4-FFF2-40B4-BE49-F238E27FC236}">
                  <a16:creationId xmlns:a16="http://schemas.microsoft.com/office/drawing/2014/main" id="{C8809813-81C0-451B-9244-28BB71E29F00}"/>
                </a:ext>
              </a:extLst>
            </p:cNvPr>
            <p:cNvSpPr/>
            <p:nvPr/>
          </p:nvSpPr>
          <p:spPr>
            <a:xfrm>
              <a:off x="8117465" y="2220759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4B6136-C171-4E7A-B12E-90180556B47F}"/>
                </a:ext>
              </a:extLst>
            </p:cNvPr>
            <p:cNvSpPr txBox="1"/>
            <p:nvPr/>
          </p:nvSpPr>
          <p:spPr>
            <a:xfrm>
              <a:off x="1524000" y="4530437"/>
              <a:ext cx="3113808" cy="10156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Base Map Template from </a:t>
              </a:r>
              <a:r>
                <a:rPr lang="en-US" sz="2000" i="1" dirty="0"/>
                <a:t>Zondervan Atlas of the Bible </a:t>
              </a:r>
              <a:r>
                <a:rPr lang="en-US" sz="2000" dirty="0"/>
                <a:t>by Carl Rasmussen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00057" y="2997778"/>
              <a:ext cx="2748398" cy="58477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Shem’s Family</a:t>
              </a:r>
            </a:p>
          </p:txBody>
        </p:sp>
      </p:grpSp>
      <p:sp>
        <p:nvSpPr>
          <p:cNvPr id="41" name="Oval 40">
            <a:extLst>
              <a:ext uri="{FF2B5EF4-FFF2-40B4-BE49-F238E27FC236}">
                <a16:creationId xmlns:a16="http://schemas.microsoft.com/office/drawing/2014/main" id="{70419C2C-7AE7-40C9-9611-F08B5DD7B16C}"/>
              </a:ext>
            </a:extLst>
          </p:cNvPr>
          <p:cNvSpPr/>
          <p:nvPr/>
        </p:nvSpPr>
        <p:spPr>
          <a:xfrm>
            <a:off x="4941793" y="632246"/>
            <a:ext cx="5472113" cy="5599862"/>
          </a:xfrm>
          <a:prstGeom prst="ellipse">
            <a:avLst/>
          </a:prstGeom>
          <a:noFill/>
          <a:ln w="508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9F65FFE-1BD8-42BD-9366-6B0FD065E82A}"/>
              </a:ext>
            </a:extLst>
          </p:cNvPr>
          <p:cNvSpPr/>
          <p:nvPr/>
        </p:nvSpPr>
        <p:spPr>
          <a:xfrm>
            <a:off x="-313409" y="-1510449"/>
            <a:ext cx="9933709" cy="4135582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4B46A32-0B17-4616-8777-13493AFE715C}"/>
              </a:ext>
            </a:extLst>
          </p:cNvPr>
          <p:cNvSpPr/>
          <p:nvPr/>
        </p:nvSpPr>
        <p:spPr>
          <a:xfrm>
            <a:off x="-510838" y="2408370"/>
            <a:ext cx="8385464" cy="5960079"/>
          </a:xfrm>
          <a:prstGeom prst="ellipse">
            <a:avLst/>
          </a:prstGeom>
          <a:noFill/>
          <a:ln w="508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79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d"/>
      </p:transition>
    </mc:Choice>
    <mc:Fallback>
      <p:transition spd="slow">
        <p:wipe dir="d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chemeClr val="bg1"/>
                </a:solidFill>
              </a:rPr>
              <a:t>Adam			</a:t>
            </a:r>
            <a:r>
              <a:rPr lang="en-US" sz="3200" dirty="0">
                <a:solidFill>
                  <a:schemeClr val="bg1"/>
                </a:solidFill>
              </a:rPr>
              <a:t>		</a:t>
            </a:r>
            <a:r>
              <a:rPr lang="en-US" sz="3200" u="sng" dirty="0">
                <a:solidFill>
                  <a:srgbClr val="FFFF00"/>
                </a:solidFill>
              </a:rPr>
              <a:t>Noah				</a:t>
            </a:r>
          </a:p>
          <a:p>
            <a:pPr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created to be image			</a:t>
            </a:r>
            <a:r>
              <a:rPr lang="en-US" sz="3200" dirty="0">
                <a:solidFill>
                  <a:srgbClr val="FFFF00"/>
                </a:solidFill>
              </a:rPr>
              <a:t>delivered to be image</a:t>
            </a:r>
          </a:p>
          <a:p>
            <a:pPr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fell into sin [serpent]			</a:t>
            </a:r>
            <a:r>
              <a:rPr lang="en-US" sz="3200" dirty="0">
                <a:solidFill>
                  <a:srgbClr val="FFFF00"/>
                </a:solidFill>
              </a:rPr>
              <a:t>fell into sin [alcohol]</a:t>
            </a:r>
          </a:p>
          <a:p>
            <a:pPr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family became corrupt		</a:t>
            </a:r>
            <a:r>
              <a:rPr lang="en-US" sz="3200" dirty="0">
                <a:solidFill>
                  <a:srgbClr val="FFFF00"/>
                </a:solidFill>
              </a:rPr>
              <a:t>family became corrupt</a:t>
            </a:r>
          </a:p>
          <a:p>
            <a:pPr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family judged [flood]			</a:t>
            </a:r>
            <a:r>
              <a:rPr lang="en-US" sz="3200" dirty="0">
                <a:solidFill>
                  <a:srgbClr val="FFFF00"/>
                </a:solidFill>
              </a:rPr>
              <a:t>family judged [division]</a:t>
            </a:r>
            <a:endParaRPr lang="en-US" sz="3200" dirty="0">
              <a:solidFill>
                <a:schemeClr val="bg1"/>
              </a:solidFill>
            </a:endParaRPr>
          </a:p>
          <a:p>
            <a:pPr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new beginning [Noah]			</a:t>
            </a:r>
            <a:r>
              <a:rPr lang="en-US" sz="3200" dirty="0">
                <a:solidFill>
                  <a:srgbClr val="FFFF00"/>
                </a:solidFill>
              </a:rPr>
              <a:t>new beginning [Abraham]</a:t>
            </a:r>
          </a:p>
        </p:txBody>
      </p:sp>
    </p:spTree>
    <p:extLst>
      <p:ext uri="{BB962C8B-B14F-4D97-AF65-F5344CB8AC3E}">
        <p14:creationId xmlns:p14="http://schemas.microsoft.com/office/powerpoint/2010/main" val="15917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580BF48-46D2-455D-A36C-FE5AB7FB11A2}"/>
              </a:ext>
            </a:extLst>
          </p:cNvPr>
          <p:cNvGrpSpPr/>
          <p:nvPr/>
        </p:nvGrpSpPr>
        <p:grpSpPr>
          <a:xfrm>
            <a:off x="0" y="-7537"/>
            <a:ext cx="9144000" cy="6865537"/>
            <a:chOff x="1524000" y="-20783"/>
            <a:chExt cx="9144000" cy="686553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0"/>
              <a:ext cx="9144000" cy="6844754"/>
            </a:xfrm>
            <a:prstGeom prst="rect">
              <a:avLst/>
            </a:prstGeom>
          </p:spPr>
        </p:pic>
        <p:sp>
          <p:nvSpPr>
            <p:cNvPr id="3" name="5-Point Star 2"/>
            <p:cNvSpPr/>
            <p:nvPr/>
          </p:nvSpPr>
          <p:spPr>
            <a:xfrm>
              <a:off x="8943110" y="150668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5-Point Star 3"/>
            <p:cNvSpPr/>
            <p:nvPr/>
          </p:nvSpPr>
          <p:spPr>
            <a:xfrm>
              <a:off x="4118264" y="1678131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037610" y="1065067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7048501" y="-2078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4951269" y="1210538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457085" y="129886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5891645" y="9455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8149937" y="831270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4764233" y="176645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5895976" y="19742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40778" y="312589"/>
              <a:ext cx="2951018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Japheth’s Family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24000" y="4530437"/>
              <a:ext cx="3113808" cy="10156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Base Map Template from </a:t>
              </a:r>
              <a:r>
                <a:rPr lang="en-US" sz="2000" i="1" dirty="0"/>
                <a:t>Zondervan Atlas of the Bible </a:t>
              </a:r>
              <a:r>
                <a:rPr lang="en-US" sz="2000" dirty="0"/>
                <a:t>by Carl Rasmussen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797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06B2DCA-2C93-478E-8323-BF0A7D48E761}"/>
              </a:ext>
            </a:extLst>
          </p:cNvPr>
          <p:cNvGrpSpPr/>
          <p:nvPr/>
        </p:nvGrpSpPr>
        <p:grpSpPr>
          <a:xfrm>
            <a:off x="0" y="-7537"/>
            <a:ext cx="9144000" cy="6865537"/>
            <a:chOff x="1524000" y="-20783"/>
            <a:chExt cx="9144000" cy="686553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0"/>
              <a:ext cx="9144000" cy="6844754"/>
            </a:xfrm>
            <a:prstGeom prst="rect">
              <a:avLst/>
            </a:prstGeom>
          </p:spPr>
        </p:pic>
        <p:sp>
          <p:nvSpPr>
            <p:cNvPr id="3" name="5-Point Star 2"/>
            <p:cNvSpPr/>
            <p:nvPr/>
          </p:nvSpPr>
          <p:spPr>
            <a:xfrm>
              <a:off x="8943110" y="150668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5-Point Star 3"/>
            <p:cNvSpPr/>
            <p:nvPr/>
          </p:nvSpPr>
          <p:spPr>
            <a:xfrm>
              <a:off x="4118264" y="1678131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037610" y="1065067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7048501" y="-2078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4951269" y="1210538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457085" y="129886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5891645" y="9455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8149937" y="831270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4764233" y="176645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5895976" y="19742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40778" y="312589"/>
              <a:ext cx="2951018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Japheth’s Family</a:t>
              </a: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5576456" y="3077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6211165" y="4601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4504460" y="279732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3344141" y="290844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6976630" y="3505353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8196696" y="505980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8683337" y="571848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5951392" y="571848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7630392" y="618607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5-Point Star 23"/>
            <p:cNvSpPr/>
            <p:nvPr/>
          </p:nvSpPr>
          <p:spPr>
            <a:xfrm>
              <a:off x="6294291" y="2473039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57154" y="3883835"/>
              <a:ext cx="2422814" cy="58477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Ham’s Family</a:t>
              </a:r>
            </a:p>
          </p:txBody>
        </p:sp>
        <p:sp>
          <p:nvSpPr>
            <p:cNvPr id="13" name="5-Point Star 23">
              <a:extLst>
                <a:ext uri="{FF2B5EF4-FFF2-40B4-BE49-F238E27FC236}">
                  <a16:creationId xmlns:a16="http://schemas.microsoft.com/office/drawing/2014/main" id="{F19F4CEF-73F2-4AFC-8026-707F962D4DD8}"/>
                </a:ext>
              </a:extLst>
            </p:cNvPr>
            <p:cNvSpPr/>
            <p:nvPr/>
          </p:nvSpPr>
          <p:spPr>
            <a:xfrm>
              <a:off x="8022215" y="213013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FF440F0-395C-4542-8C47-3AE08D354C90}"/>
                </a:ext>
              </a:extLst>
            </p:cNvPr>
            <p:cNvSpPr txBox="1"/>
            <p:nvPr/>
          </p:nvSpPr>
          <p:spPr>
            <a:xfrm>
              <a:off x="1524000" y="4530437"/>
              <a:ext cx="3113808" cy="10156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Base Map Template from </a:t>
              </a:r>
              <a:r>
                <a:rPr lang="en-US" sz="2000" i="1" dirty="0"/>
                <a:t>Zondervan Atlas of the Bible </a:t>
              </a:r>
              <a:r>
                <a:rPr lang="en-US" sz="2000" dirty="0"/>
                <a:t>by Carl Rasmussen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367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9383"/>
            <a:ext cx="1219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10.8-9 NET: </a:t>
            </a:r>
          </a:p>
          <a:p>
            <a:r>
              <a:rPr lang="en-US" sz="3400" dirty="0">
                <a:solidFill>
                  <a:schemeClr val="bg1"/>
                </a:solidFill>
              </a:rPr>
              <a:t>Cush was the father of Nimrod; </a:t>
            </a:r>
          </a:p>
          <a:p>
            <a:r>
              <a:rPr lang="en-US" sz="3400" dirty="0">
                <a:solidFill>
                  <a:schemeClr val="bg1"/>
                </a:solidFill>
              </a:rPr>
              <a:t>he began to be a </a:t>
            </a:r>
            <a:r>
              <a:rPr lang="en-US" sz="3400" u="sng" dirty="0">
                <a:solidFill>
                  <a:srgbClr val="FFFF00"/>
                </a:solidFill>
              </a:rPr>
              <a:t>valiant</a:t>
            </a:r>
            <a:r>
              <a:rPr lang="en-US" sz="3400" dirty="0">
                <a:solidFill>
                  <a:srgbClr val="FFFF00"/>
                </a:solidFill>
              </a:rPr>
              <a:t> </a:t>
            </a:r>
            <a:r>
              <a:rPr lang="en-US" sz="3400" dirty="0">
                <a:solidFill>
                  <a:schemeClr val="bg1"/>
                </a:solidFill>
              </a:rPr>
              <a:t>warrior on the earth.  </a:t>
            </a:r>
          </a:p>
          <a:p>
            <a:r>
              <a:rPr lang="en-US" sz="3400" dirty="0">
                <a:solidFill>
                  <a:schemeClr val="bg1"/>
                </a:solidFill>
              </a:rPr>
              <a:t>He was a </a:t>
            </a:r>
            <a:r>
              <a:rPr lang="en-US" sz="3400" u="sng" dirty="0">
                <a:solidFill>
                  <a:srgbClr val="FFFF00"/>
                </a:solidFill>
              </a:rPr>
              <a:t>mighty</a:t>
            </a:r>
            <a:r>
              <a:rPr lang="en-US" sz="3400" dirty="0">
                <a:solidFill>
                  <a:srgbClr val="FFFF00"/>
                </a:solidFill>
              </a:rPr>
              <a:t>     </a:t>
            </a:r>
            <a:r>
              <a:rPr lang="en-US" sz="3400" dirty="0">
                <a:solidFill>
                  <a:schemeClr val="bg1"/>
                </a:solidFill>
              </a:rPr>
              <a:t>hunter </a:t>
            </a:r>
            <a:r>
              <a:rPr lang="en-US" sz="3400" i="1" dirty="0">
                <a:solidFill>
                  <a:srgbClr val="FF99FF"/>
                </a:solidFill>
              </a:rPr>
              <a:t>before the LORD</a:t>
            </a:r>
            <a:r>
              <a:rPr lang="en-US" sz="3400" dirty="0">
                <a:solidFill>
                  <a:schemeClr val="bg1"/>
                </a:solidFill>
              </a:rPr>
              <a:t>.</a:t>
            </a:r>
          </a:p>
          <a:p>
            <a:pPr algn="r"/>
            <a:endParaRPr lang="en-US" sz="3200" dirty="0">
              <a:solidFill>
                <a:schemeClr val="bg1"/>
              </a:solidFill>
            </a:endParaRPr>
          </a:p>
          <a:p>
            <a:pPr algn="r"/>
            <a:endParaRPr lang="en-US" sz="32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e-IL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גִּבּוֹר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= mighty 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i="1" dirty="0">
                <a:solidFill>
                  <a:srgbClr val="FF99FF"/>
                </a:solidFill>
              </a:rPr>
              <a:t>					</a:t>
            </a:r>
            <a:r>
              <a:rPr lang="en-US" sz="3400" i="1" dirty="0">
                <a:solidFill>
                  <a:srgbClr val="FF99FF"/>
                </a:solidFill>
              </a:rPr>
              <a:t>God noticed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3177936" y="1889758"/>
            <a:ext cx="0" cy="1539242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cxnSpLocks/>
          </p:cNvCxnSpPr>
          <p:nvPr/>
        </p:nvCxnSpPr>
        <p:spPr>
          <a:xfrm flipH="1">
            <a:off x="1898469" y="2447106"/>
            <a:ext cx="1" cy="981894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5940731" y="2436220"/>
            <a:ext cx="0" cy="1926774"/>
          </a:xfrm>
          <a:prstGeom prst="straightConnector1">
            <a:avLst/>
          </a:prstGeom>
          <a:ln w="50800">
            <a:solidFill>
              <a:srgbClr val="FF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15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24304B73-F532-4E64-9804-7F38EE452DC7}"/>
              </a:ext>
            </a:extLst>
          </p:cNvPr>
          <p:cNvGrpSpPr/>
          <p:nvPr/>
        </p:nvGrpSpPr>
        <p:grpSpPr>
          <a:xfrm>
            <a:off x="0" y="0"/>
            <a:ext cx="9144001" cy="6865537"/>
            <a:chOff x="1524000" y="-20783"/>
            <a:chExt cx="9144001" cy="686553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0"/>
              <a:ext cx="9144000" cy="6844754"/>
            </a:xfrm>
            <a:prstGeom prst="rect">
              <a:avLst/>
            </a:prstGeom>
          </p:spPr>
        </p:pic>
        <p:sp>
          <p:nvSpPr>
            <p:cNvPr id="3" name="5-Point Star 2"/>
            <p:cNvSpPr/>
            <p:nvPr/>
          </p:nvSpPr>
          <p:spPr>
            <a:xfrm>
              <a:off x="8943110" y="150668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5-Point Star 3"/>
            <p:cNvSpPr/>
            <p:nvPr/>
          </p:nvSpPr>
          <p:spPr>
            <a:xfrm>
              <a:off x="4118264" y="1678131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037610" y="1065067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7048501" y="-2078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4951269" y="1210538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6457085" y="1298862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5891645" y="9455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8149937" y="831270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4764233" y="176645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5895976" y="1974273"/>
              <a:ext cx="519545" cy="467591"/>
            </a:xfrm>
            <a:prstGeom prst="star5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40778" y="312589"/>
              <a:ext cx="2951018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Japheth’s Family</a:t>
              </a: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5576456" y="3077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6211165" y="4601155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4504460" y="279732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3344141" y="2908446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6976630" y="3505353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8196696" y="505980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8683337" y="571848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5951392" y="5718481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7630392" y="6186072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5-Point Star 23"/>
            <p:cNvSpPr/>
            <p:nvPr/>
          </p:nvSpPr>
          <p:spPr>
            <a:xfrm>
              <a:off x="6294291" y="2473039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57154" y="3883835"/>
              <a:ext cx="2422814" cy="58477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Ham’s Family</a:t>
              </a:r>
            </a:p>
          </p:txBody>
        </p:sp>
        <p:sp>
          <p:nvSpPr>
            <p:cNvPr id="27" name="5-Point Star 26"/>
            <p:cNvSpPr/>
            <p:nvPr/>
          </p:nvSpPr>
          <p:spPr>
            <a:xfrm>
              <a:off x="10148456" y="2000248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5-Point Star 27"/>
            <p:cNvSpPr/>
            <p:nvPr/>
          </p:nvSpPr>
          <p:spPr>
            <a:xfrm>
              <a:off x="8993331" y="5425500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5-Point Star 28"/>
            <p:cNvSpPr/>
            <p:nvPr/>
          </p:nvSpPr>
          <p:spPr>
            <a:xfrm>
              <a:off x="9403773" y="3739148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5-Point Star 29"/>
            <p:cNvSpPr/>
            <p:nvPr/>
          </p:nvSpPr>
          <p:spPr>
            <a:xfrm>
              <a:off x="7977620" y="4669001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7811367" y="1923764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7091797" y="1755341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5-Point Star 32"/>
            <p:cNvSpPr/>
            <p:nvPr/>
          </p:nvSpPr>
          <p:spPr>
            <a:xfrm>
              <a:off x="9239684" y="2340125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9663546" y="5237037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6624206" y="2022480"/>
              <a:ext cx="519545" cy="467591"/>
            </a:xfrm>
            <a:prstGeom prst="star5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00057" y="2997778"/>
              <a:ext cx="2748398" cy="58477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Shem’s Family</a:t>
              </a:r>
            </a:p>
          </p:txBody>
        </p:sp>
        <p:sp>
          <p:nvSpPr>
            <p:cNvPr id="13" name="5-Point Star 23">
              <a:extLst>
                <a:ext uri="{FF2B5EF4-FFF2-40B4-BE49-F238E27FC236}">
                  <a16:creationId xmlns:a16="http://schemas.microsoft.com/office/drawing/2014/main" id="{C8809813-81C0-451B-9244-28BB71E29F00}"/>
                </a:ext>
              </a:extLst>
            </p:cNvPr>
            <p:cNvSpPr/>
            <p:nvPr/>
          </p:nvSpPr>
          <p:spPr>
            <a:xfrm>
              <a:off x="8117465" y="2220759"/>
              <a:ext cx="519545" cy="467591"/>
            </a:xfrm>
            <a:prstGeom prst="star5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4B6136-C171-4E7A-B12E-90180556B47F}"/>
                </a:ext>
              </a:extLst>
            </p:cNvPr>
            <p:cNvSpPr txBox="1"/>
            <p:nvPr/>
          </p:nvSpPr>
          <p:spPr>
            <a:xfrm>
              <a:off x="1524000" y="4530437"/>
              <a:ext cx="3113808" cy="10156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Base Map Template from </a:t>
              </a:r>
              <a:r>
                <a:rPr lang="en-US" sz="2000" i="1" dirty="0"/>
                <a:t>Zondervan Atlas of the Bible </a:t>
              </a:r>
              <a:r>
                <a:rPr lang="en-US" sz="2000" dirty="0"/>
                <a:t>by Carl Rasmussen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89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2938D75-C00B-4636-B4E3-F83BF9BD2BDA}"/>
              </a:ext>
            </a:extLst>
          </p:cNvPr>
          <p:cNvGrpSpPr/>
          <p:nvPr/>
        </p:nvGrpSpPr>
        <p:grpSpPr>
          <a:xfrm>
            <a:off x="0" y="0"/>
            <a:ext cx="9166906" cy="6858001"/>
            <a:chOff x="1524000" y="0"/>
            <a:chExt cx="9166906" cy="68580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0"/>
              <a:ext cx="9166906" cy="685800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524001" y="6211670"/>
              <a:ext cx="1766455" cy="6463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Map template </a:t>
              </a:r>
            </a:p>
            <a:p>
              <a:r>
                <a:rPr lang="en-US" dirty="0"/>
                <a:t>from UTEX.edu</a:t>
              </a:r>
            </a:p>
          </p:txBody>
        </p:sp>
        <p:sp>
          <p:nvSpPr>
            <p:cNvPr id="5" name="Bent Arrow 4"/>
            <p:cNvSpPr/>
            <p:nvPr/>
          </p:nvSpPr>
          <p:spPr>
            <a:xfrm rot="11198613" flipH="1">
              <a:off x="6089647" y="1315488"/>
              <a:ext cx="1924485" cy="2605173"/>
            </a:xfrm>
            <a:prstGeom prst="bentArrow">
              <a:avLst>
                <a:gd name="adj1" fmla="val 25000"/>
                <a:gd name="adj2" fmla="val 10447"/>
                <a:gd name="adj3" fmla="val 25000"/>
                <a:gd name="adj4" fmla="val 4375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07776" y="622042"/>
              <a:ext cx="2762920" cy="5232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Ark in mountains</a:t>
              </a:r>
            </a:p>
          </p:txBody>
        </p:sp>
      </p:grpSp>
      <p:sp>
        <p:nvSpPr>
          <p:cNvPr id="7" name="5-Point Star 6"/>
          <p:cNvSpPr/>
          <p:nvPr/>
        </p:nvSpPr>
        <p:spPr>
          <a:xfrm>
            <a:off x="6191092" y="540328"/>
            <a:ext cx="616685" cy="59086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0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40A646B-E4F5-4CDE-B5CA-34CCEB3B3F09}"/>
              </a:ext>
            </a:extLst>
          </p:cNvPr>
          <p:cNvGrpSpPr/>
          <p:nvPr/>
        </p:nvGrpSpPr>
        <p:grpSpPr>
          <a:xfrm>
            <a:off x="0" y="0"/>
            <a:ext cx="10110651" cy="7582988"/>
            <a:chOff x="1523998" y="1"/>
            <a:chExt cx="10110651" cy="758298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22292"/>
            <a:stretch/>
          </p:blipFill>
          <p:spPr>
            <a:xfrm>
              <a:off x="1523999" y="1"/>
              <a:ext cx="10110650" cy="758298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524000" y="6488668"/>
              <a:ext cx="914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image from kadingirra.com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23998" y="29109"/>
              <a:ext cx="91440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00" dirty="0">
                  <a:solidFill>
                    <a:schemeClr val="bg1"/>
                  </a:solidFill>
                </a:rPr>
                <a:t>Nebuchadnezzar’s Ziggurat in Babylon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376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9B6D7AA-B2C9-4D00-A8F3-CC43BE40F714}"/>
              </a:ext>
            </a:extLst>
          </p:cNvPr>
          <p:cNvGrpSpPr/>
          <p:nvPr/>
        </p:nvGrpSpPr>
        <p:grpSpPr>
          <a:xfrm>
            <a:off x="75822" y="159108"/>
            <a:ext cx="8975695" cy="6698892"/>
            <a:chOff x="287079" y="169888"/>
            <a:chExt cx="8708065" cy="654988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DD1519D-98F9-4F8D-B7A6-C72DBEB3E383}"/>
                </a:ext>
              </a:extLst>
            </p:cNvPr>
            <p:cNvSpPr/>
            <p:nvPr/>
          </p:nvSpPr>
          <p:spPr>
            <a:xfrm>
              <a:off x="287079" y="5778554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YOU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D2F3718-2E3A-4063-B592-AB066811CCB7}"/>
                </a:ext>
              </a:extLst>
            </p:cNvPr>
            <p:cNvSpPr/>
            <p:nvPr/>
          </p:nvSpPr>
          <p:spPr>
            <a:xfrm>
              <a:off x="3118884" y="241416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God</a:t>
              </a:r>
            </a:p>
          </p:txBody>
        </p:sp>
        <p:sp>
          <p:nvSpPr>
            <p:cNvPr id="26" name="Pentagon 14">
              <a:extLst>
                <a:ext uri="{FF2B5EF4-FFF2-40B4-BE49-F238E27FC236}">
                  <a16:creationId xmlns:a16="http://schemas.microsoft.com/office/drawing/2014/main" id="{2C20F5F6-5708-4844-ADF8-FF104DCE3890}"/>
                </a:ext>
              </a:extLst>
            </p:cNvPr>
            <p:cNvSpPr/>
            <p:nvPr/>
          </p:nvSpPr>
          <p:spPr>
            <a:xfrm rot="17901387">
              <a:off x="-22783" y="3166253"/>
              <a:ext cx="5015093" cy="534190"/>
            </a:xfrm>
            <a:prstGeom prst="homePlate">
              <a:avLst/>
            </a:prstGeom>
            <a:solidFill>
              <a:srgbClr val="FF99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Trust &amp; Obey God’s Revelation</a:t>
              </a:r>
            </a:p>
          </p:txBody>
        </p:sp>
        <p:sp>
          <p:nvSpPr>
            <p:cNvPr id="27" name="Pentagon 15">
              <a:extLst>
                <a:ext uri="{FF2B5EF4-FFF2-40B4-BE49-F238E27FC236}">
                  <a16:creationId xmlns:a16="http://schemas.microsoft.com/office/drawing/2014/main" id="{AB5724A0-FC37-4276-877F-B5ABD530F399}"/>
                </a:ext>
              </a:extLst>
            </p:cNvPr>
            <p:cNvSpPr/>
            <p:nvPr/>
          </p:nvSpPr>
          <p:spPr>
            <a:xfrm>
              <a:off x="2019141" y="5942077"/>
              <a:ext cx="4787848" cy="534190"/>
            </a:xfrm>
            <a:prstGeom prst="homePlate">
              <a:avLst/>
            </a:prstGeom>
            <a:solidFill>
              <a:srgbClr val="FF99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Act Apart from Revelation</a:t>
              </a:r>
            </a:p>
          </p:txBody>
        </p:sp>
        <p:sp>
          <p:nvSpPr>
            <p:cNvPr id="28" name="Rounded Rectangle 16">
              <a:extLst>
                <a:ext uri="{FF2B5EF4-FFF2-40B4-BE49-F238E27FC236}">
                  <a16:creationId xmlns:a16="http://schemas.microsoft.com/office/drawing/2014/main" id="{E06429DF-50DA-4968-9D95-634B048B4043}"/>
                </a:ext>
              </a:extLst>
            </p:cNvPr>
            <p:cNvSpPr/>
            <p:nvPr/>
          </p:nvSpPr>
          <p:spPr>
            <a:xfrm>
              <a:off x="6900530" y="5699051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Physical Blessing</a:t>
              </a:r>
            </a:p>
          </p:txBody>
        </p:sp>
        <p:sp>
          <p:nvSpPr>
            <p:cNvPr id="29" name="Pentagon 17">
              <a:extLst>
                <a:ext uri="{FF2B5EF4-FFF2-40B4-BE49-F238E27FC236}">
                  <a16:creationId xmlns:a16="http://schemas.microsoft.com/office/drawing/2014/main" id="{706AD4FC-E6D3-467A-928A-AC5DC2FFA773}"/>
                </a:ext>
              </a:extLst>
            </p:cNvPr>
            <p:cNvSpPr/>
            <p:nvPr/>
          </p:nvSpPr>
          <p:spPr>
            <a:xfrm rot="3485887">
              <a:off x="2954705" y="3161297"/>
              <a:ext cx="5153202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Uncertain</a:t>
              </a:r>
            </a:p>
          </p:txBody>
        </p:sp>
        <p:sp>
          <p:nvSpPr>
            <p:cNvPr id="30" name="Pentagon 28">
              <a:extLst>
                <a:ext uri="{FF2B5EF4-FFF2-40B4-BE49-F238E27FC236}">
                  <a16:creationId xmlns:a16="http://schemas.microsoft.com/office/drawing/2014/main" id="{8B21AEEE-C120-44E5-A539-A40135041088}"/>
                </a:ext>
              </a:extLst>
            </p:cNvPr>
            <p:cNvSpPr/>
            <p:nvPr/>
          </p:nvSpPr>
          <p:spPr>
            <a:xfrm>
              <a:off x="4805891" y="380517"/>
              <a:ext cx="2001098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100%</a:t>
              </a:r>
            </a:p>
          </p:txBody>
        </p:sp>
        <p:sp>
          <p:nvSpPr>
            <p:cNvPr id="31" name="Rounded Rectangle 29">
              <a:extLst>
                <a:ext uri="{FF2B5EF4-FFF2-40B4-BE49-F238E27FC236}">
                  <a16:creationId xmlns:a16="http://schemas.microsoft.com/office/drawing/2014/main" id="{8EDB306C-CFB1-4E8E-826C-40BB46DD1CB7}"/>
                </a:ext>
              </a:extLst>
            </p:cNvPr>
            <p:cNvSpPr/>
            <p:nvPr/>
          </p:nvSpPr>
          <p:spPr>
            <a:xfrm>
              <a:off x="6900530" y="169888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Spiritual</a:t>
              </a:r>
            </a:p>
            <a:p>
              <a:pPr algn="ctr"/>
              <a:r>
                <a:rPr lang="en-US" sz="2800" dirty="0">
                  <a:solidFill>
                    <a:prstClr val="black"/>
                  </a:solidFill>
                </a:rPr>
                <a:t>Blessing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99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F19E2C6-EFC1-49AB-B53D-0706B371C0CB}"/>
              </a:ext>
            </a:extLst>
          </p:cNvPr>
          <p:cNvGrpSpPr/>
          <p:nvPr/>
        </p:nvGrpSpPr>
        <p:grpSpPr>
          <a:xfrm>
            <a:off x="-510838" y="-1510449"/>
            <a:ext cx="10924744" cy="9878898"/>
            <a:chOff x="1004454" y="-1517072"/>
            <a:chExt cx="10924744" cy="987889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5DC1638-DA6D-462F-AD47-7CDB5B484168}"/>
                </a:ext>
              </a:extLst>
            </p:cNvPr>
            <p:cNvGrpSpPr/>
            <p:nvPr/>
          </p:nvGrpSpPr>
          <p:grpSpPr>
            <a:xfrm>
              <a:off x="1524000" y="0"/>
              <a:ext cx="9144000" cy="6844754"/>
              <a:chOff x="1524000" y="0"/>
              <a:chExt cx="9144000" cy="6844754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24000" y="0"/>
                <a:ext cx="9144000" cy="6844754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4306776" y="621838"/>
                <a:ext cx="2951018" cy="584775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chemeClr val="bg1"/>
                    </a:solidFill>
                  </a:rPr>
                  <a:t>Japheth’s Family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66679" y="3929804"/>
                <a:ext cx="2422814" cy="584775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chemeClr val="bg1"/>
                    </a:solidFill>
                  </a:rPr>
                  <a:t>Ham’s Family</a:t>
                </a:r>
              </a:p>
            </p:txBody>
          </p:sp>
          <p:sp>
            <p:nvSpPr>
              <p:cNvPr id="38" name="Right Arrow 37"/>
              <p:cNvSpPr/>
              <p:nvPr/>
            </p:nvSpPr>
            <p:spPr>
              <a:xfrm rot="15391056">
                <a:off x="6849023" y="1052915"/>
                <a:ext cx="2314608" cy="336982"/>
              </a:xfrm>
              <a:prstGeom prst="rightArrow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ight Arrow 38"/>
              <p:cNvSpPr/>
              <p:nvPr/>
            </p:nvSpPr>
            <p:spPr>
              <a:xfrm rot="20057836">
                <a:off x="8178835" y="1942950"/>
                <a:ext cx="1168970" cy="336982"/>
              </a:xfrm>
              <a:prstGeom prst="rightArrow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ight Arrow 39"/>
              <p:cNvSpPr/>
              <p:nvPr/>
            </p:nvSpPr>
            <p:spPr>
              <a:xfrm rot="11631918">
                <a:off x="3318453" y="1582190"/>
                <a:ext cx="5051262" cy="336982"/>
              </a:xfrm>
              <a:prstGeom prst="rightArrow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ight Arrow 40"/>
              <p:cNvSpPr/>
              <p:nvPr/>
            </p:nvSpPr>
            <p:spPr>
              <a:xfrm rot="414693">
                <a:off x="8252424" y="2363909"/>
                <a:ext cx="2286157" cy="336982"/>
              </a:xfrm>
              <a:prstGeom prst="rightArrow">
                <a:avLst/>
              </a:prstGeom>
              <a:solidFill>
                <a:srgbClr val="FFFF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ight Arrow 41"/>
              <p:cNvSpPr/>
              <p:nvPr/>
            </p:nvSpPr>
            <p:spPr>
              <a:xfrm rot="3532356">
                <a:off x="7557390" y="3541656"/>
                <a:ext cx="3158697" cy="336982"/>
              </a:xfrm>
              <a:prstGeom prst="rightArrow">
                <a:avLst/>
              </a:prstGeom>
              <a:solidFill>
                <a:srgbClr val="FFFF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ight Arrow 42"/>
              <p:cNvSpPr/>
              <p:nvPr/>
            </p:nvSpPr>
            <p:spPr>
              <a:xfrm rot="11064110">
                <a:off x="6915356" y="2192471"/>
                <a:ext cx="1408687" cy="336982"/>
              </a:xfrm>
              <a:prstGeom prst="rightArrow">
                <a:avLst/>
              </a:prstGeom>
              <a:solidFill>
                <a:srgbClr val="FFFF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ight Arrow 43"/>
              <p:cNvSpPr/>
              <p:nvPr/>
            </p:nvSpPr>
            <p:spPr>
              <a:xfrm rot="5091261">
                <a:off x="6906186" y="3780019"/>
                <a:ext cx="3158697" cy="336982"/>
              </a:xfrm>
              <a:prstGeom prst="rightArrow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rot="10078006">
                <a:off x="3661227" y="2806952"/>
                <a:ext cx="4769408" cy="336982"/>
              </a:xfrm>
              <a:prstGeom prst="rightArrow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rot="7585888">
                <a:off x="5212300" y="3887927"/>
                <a:ext cx="4000598" cy="336982"/>
              </a:xfrm>
              <a:prstGeom prst="rightArrow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E0102C-621A-48EA-B964-3863B7B219F1}"/>
                  </a:ext>
                </a:extLst>
              </p:cNvPr>
              <p:cNvSpPr txBox="1"/>
              <p:nvPr/>
            </p:nvSpPr>
            <p:spPr>
              <a:xfrm>
                <a:off x="1524000" y="4530437"/>
                <a:ext cx="3113808" cy="101566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Base Map Template from </a:t>
                </a:r>
                <a:r>
                  <a:rPr lang="en-US" sz="2000" i="1" dirty="0"/>
                  <a:t>Zondervan Atlas of the Bible </a:t>
                </a:r>
                <a:r>
                  <a:rPr lang="en-US" sz="2000" dirty="0"/>
                  <a:t>by Carl Rasmussen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1004454" y="2401747"/>
              <a:ext cx="8385464" cy="5960079"/>
            </a:xfrm>
            <a:prstGeom prst="ellipse">
              <a:avLst/>
            </a:prstGeom>
            <a:noFill/>
            <a:ln w="50800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201883" y="-1517072"/>
              <a:ext cx="9933709" cy="4135582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6457085" y="625623"/>
              <a:ext cx="5472113" cy="5599862"/>
            </a:xfrm>
            <a:prstGeom prst="ellipse">
              <a:avLst/>
            </a:prstGeom>
            <a:noFill/>
            <a:ln w="50800">
              <a:solidFill>
                <a:srgbClr val="FFFF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024597" y="2902942"/>
            <a:ext cx="140541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Shem’s Family</a:t>
            </a:r>
          </a:p>
        </p:txBody>
      </p:sp>
    </p:spTree>
    <p:extLst>
      <p:ext uri="{BB962C8B-B14F-4D97-AF65-F5344CB8AC3E}">
        <p14:creationId xmlns:p14="http://schemas.microsoft.com/office/powerpoint/2010/main" val="54499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d"/>
      </p:transition>
    </mc:Choice>
    <mc:Fallback xmlns="">
      <p:transition spd="slow">
        <p:wipe dir="d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262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Groben</dc:creator>
  <cp:lastModifiedBy>William Groben</cp:lastModifiedBy>
  <cp:revision>18</cp:revision>
  <dcterms:created xsi:type="dcterms:W3CDTF">2015-11-18T18:15:04Z</dcterms:created>
  <dcterms:modified xsi:type="dcterms:W3CDTF">2020-09-30T00:41:17Z</dcterms:modified>
</cp:coreProperties>
</file>